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3" autoAdjust="0"/>
    <p:restoredTop sz="82208" autoAdjust="0"/>
  </p:normalViewPr>
  <p:slideViewPr>
    <p:cSldViewPr snapToGrid="0">
      <p:cViewPr varScale="1">
        <p:scale>
          <a:sx n="67" d="100"/>
          <a:sy n="67" d="100"/>
        </p:scale>
        <p:origin x="8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FEF300-441E-4FE8-B703-9216AFED5C68}" type="datetimeFigureOut">
              <a:rPr lang="en-KE" smtClean="0"/>
              <a:t>28/02/2020</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BF71F-881F-4D62-A434-034E1BD38059}" type="slidenum">
              <a:rPr lang="en-KE" smtClean="0"/>
              <a:t>‹#›</a:t>
            </a:fld>
            <a:endParaRPr lang="en-KE"/>
          </a:p>
        </p:txBody>
      </p:sp>
    </p:spTree>
    <p:extLst>
      <p:ext uri="{BB962C8B-B14F-4D97-AF65-F5344CB8AC3E}">
        <p14:creationId xmlns:p14="http://schemas.microsoft.com/office/powerpoint/2010/main" val="4049020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CSR ranges widely from actions that deals with issues related to environment such as poverty and pollution to specific actions that are associated in business operations such as integrity and respect for personnel.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CSR contributes ethically and develops economically to enhance the quality of the life of the local community as well as the society.</a:t>
            </a:r>
            <a:endParaRPr lang="en-KE"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0FBBF71F-881F-4D62-A434-034E1BD38059}" type="slidenum">
              <a:rPr lang="en-KE" smtClean="0"/>
              <a:t>2</a:t>
            </a:fld>
            <a:endParaRPr lang="en-KE"/>
          </a:p>
        </p:txBody>
      </p:sp>
    </p:spTree>
    <p:extLst>
      <p:ext uri="{BB962C8B-B14F-4D97-AF65-F5344CB8AC3E}">
        <p14:creationId xmlns:p14="http://schemas.microsoft.com/office/powerpoint/2010/main" val="3567225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Andrew Carnegie was the first industrialist to make his fortune by donating part of his wealth for purpose of education and research</a:t>
            </a:r>
            <a:endParaRPr lang="en-KE" sz="1200" dirty="0">
              <a:latin typeface="Times New Roman" panose="02020603050405020304" pitchFamily="18" charset="0"/>
              <a:cs typeface="Times New Roman" panose="02020603050405020304" pitchFamily="18" charset="0"/>
            </a:endParaRPr>
          </a:p>
          <a:p>
            <a:r>
              <a:rPr lang="en-US" sz="1200" kern="1200" dirty="0">
                <a:solidFill>
                  <a:schemeClr val="tx1"/>
                </a:solidFill>
                <a:effectLst/>
                <a:latin typeface="+mn-lt"/>
                <a:ea typeface="+mn-ea"/>
                <a:cs typeface="+mn-cs"/>
              </a:rPr>
              <a:t>Howard Bowen official enacted the CSR among all the organization in 1953.</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led to development of social contract between community and firms where the business had obligation to contribute to the societal needs (Thomas Publishing Company, 2019).</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0FBBF71F-881F-4D62-A434-034E1BD38059}" type="slidenum">
              <a:rPr lang="en-KE" smtClean="0"/>
              <a:t>3</a:t>
            </a:fld>
            <a:endParaRPr lang="en-KE"/>
          </a:p>
        </p:txBody>
      </p:sp>
    </p:spTree>
    <p:extLst>
      <p:ext uri="{BB962C8B-B14F-4D97-AF65-F5344CB8AC3E}">
        <p14:creationId xmlns:p14="http://schemas.microsoft.com/office/powerpoint/2010/main" val="2989307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anose="02020603050405020304" pitchFamily="18" charset="0"/>
              <a:cs typeface="Times New Roman" panose="02020603050405020304" pitchFamily="18" charset="0"/>
            </a:endParaRPr>
          </a:p>
          <a:p>
            <a:r>
              <a:rPr lang="en-US" sz="1200" kern="1200" dirty="0">
                <a:solidFill>
                  <a:schemeClr val="tx1"/>
                </a:solidFill>
                <a:effectLst/>
                <a:latin typeface="+mn-lt"/>
                <a:ea typeface="+mn-ea"/>
                <a:cs typeface="+mn-cs"/>
              </a:rPr>
              <a:t>Business or organization operating within our society should economically utilize the natural resources while conserving them such as water and production of energy.</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employees, vendors and community relations and engagement should be initiated to protect the community from any form of exploitation.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It is vital that labor standards are adhered to for instance, employment of minors or children should not be allowed.</a:t>
            </a:r>
            <a:endParaRPr lang="en-KE" sz="1200" dirty="0">
              <a:latin typeface="Times New Roman" panose="02020603050405020304" pitchFamily="18" charset="0"/>
              <a:cs typeface="Times New Roman" panose="02020603050405020304" pitchFamily="18" charset="0"/>
            </a:endParaRPr>
          </a:p>
          <a:p>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0FBBF71F-881F-4D62-A434-034E1BD38059}" type="slidenum">
              <a:rPr lang="en-KE" smtClean="0"/>
              <a:t>4</a:t>
            </a:fld>
            <a:endParaRPr lang="en-KE"/>
          </a:p>
        </p:txBody>
      </p:sp>
    </p:spTree>
    <p:extLst>
      <p:ext uri="{BB962C8B-B14F-4D97-AF65-F5344CB8AC3E}">
        <p14:creationId xmlns:p14="http://schemas.microsoft.com/office/powerpoint/2010/main" val="422618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The organization should meet the expectations of ethical and social standards as well as having the capacity of developing ethical or moral standards.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the role of the community to ensure that integrity of the business operations is uphold and maintained. This guarantee efficient use of the natural resources while conserving the environment.</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If a business draws a lot from the community, it has to create or make their own contributions to the society (Tai &amp; Chuang, 2014).</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0FBBF71F-881F-4D62-A434-034E1BD38059}" type="slidenum">
              <a:rPr lang="en-KE" smtClean="0"/>
              <a:t>5</a:t>
            </a:fld>
            <a:endParaRPr lang="en-KE"/>
          </a:p>
        </p:txBody>
      </p:sp>
    </p:spTree>
    <p:extLst>
      <p:ext uri="{BB962C8B-B14F-4D97-AF65-F5344CB8AC3E}">
        <p14:creationId xmlns:p14="http://schemas.microsoft.com/office/powerpoint/2010/main" val="1757151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organization that has well-defined social responsibility program can enhance the reputation, attract more clients and vendors.</a:t>
            </a:r>
          </a:p>
          <a:p>
            <a:r>
              <a:rPr lang="en-US" dirty="0"/>
              <a:t>CSR establishes a good platform for the businesses to elevate their reputations in  perceptions of clients, customers community as well as the government.</a:t>
            </a:r>
          </a:p>
          <a:p>
            <a:r>
              <a:rPr lang="en-US" dirty="0"/>
              <a:t>Through CSR, all customer needs are met amicably with positive impact to the environment.</a:t>
            </a:r>
            <a:endParaRPr lang="en-KE" dirty="0"/>
          </a:p>
        </p:txBody>
      </p:sp>
      <p:sp>
        <p:nvSpPr>
          <p:cNvPr id="4" name="Slide Number Placeholder 3"/>
          <p:cNvSpPr>
            <a:spLocks noGrp="1"/>
          </p:cNvSpPr>
          <p:nvPr>
            <p:ph type="sldNum" sz="quarter" idx="5"/>
          </p:nvPr>
        </p:nvSpPr>
        <p:spPr/>
        <p:txBody>
          <a:bodyPr/>
          <a:lstStyle/>
          <a:p>
            <a:fld id="{0FBBF71F-881F-4D62-A434-034E1BD38059}" type="slidenum">
              <a:rPr lang="en-KE" smtClean="0"/>
              <a:t>6</a:t>
            </a:fld>
            <a:endParaRPr lang="en-KE"/>
          </a:p>
        </p:txBody>
      </p:sp>
    </p:spTree>
    <p:extLst>
      <p:ext uri="{BB962C8B-B14F-4D97-AF65-F5344CB8AC3E}">
        <p14:creationId xmlns:p14="http://schemas.microsoft.com/office/powerpoint/2010/main" val="1716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6A4F2A-A0F6-45D4-A86F-37986EBA8CB5}"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1264182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6A4F2A-A0F6-45D4-A86F-37986EBA8CB5}"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2883212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6A4F2A-A0F6-45D4-A86F-37986EBA8CB5}"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2009957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6A4F2A-A0F6-45D4-A86F-37986EBA8CB5}"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305232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6A4F2A-A0F6-45D4-A86F-37986EBA8CB5}" type="datetimeFigureOut">
              <a:rPr lang="en-KE" smtClean="0"/>
              <a:t>28/02/2020</a:t>
            </a:fld>
            <a:endParaRPr lang="en-KE"/>
          </a:p>
        </p:txBody>
      </p:sp>
      <p:sp>
        <p:nvSpPr>
          <p:cNvPr id="8" name="Footer Placeholder 7"/>
          <p:cNvSpPr>
            <a:spLocks noGrp="1"/>
          </p:cNvSpPr>
          <p:nvPr>
            <p:ph type="ftr" sz="quarter" idx="11"/>
          </p:nvPr>
        </p:nvSpPr>
        <p:spPr/>
        <p:txBody>
          <a:bodyPr/>
          <a:lstStyle/>
          <a:p>
            <a:endParaRPr lang="en-K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306881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6A4F2A-A0F6-45D4-A86F-37986EBA8CB5}" type="datetimeFigureOut">
              <a:rPr lang="en-KE" smtClean="0"/>
              <a:t>28/02/2020</a:t>
            </a:fld>
            <a:endParaRPr lang="en-KE"/>
          </a:p>
        </p:txBody>
      </p:sp>
      <p:sp>
        <p:nvSpPr>
          <p:cNvPr id="4" name="Footer Placeholder 3"/>
          <p:cNvSpPr>
            <a:spLocks noGrp="1"/>
          </p:cNvSpPr>
          <p:nvPr>
            <p:ph type="ftr" sz="quarter" idx="11"/>
          </p:nvPr>
        </p:nvSpPr>
        <p:spPr/>
        <p:txBody>
          <a:bodyPr/>
          <a:lstStyle/>
          <a:p>
            <a:endParaRPr lang="en-K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95400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6A4F2A-A0F6-45D4-A86F-37986EBA8CB5}" type="datetimeFigureOut">
              <a:rPr lang="en-KE" smtClean="0"/>
              <a:t>28/02/2020</a:t>
            </a:fld>
            <a:endParaRPr lang="en-KE"/>
          </a:p>
        </p:txBody>
      </p:sp>
      <p:sp>
        <p:nvSpPr>
          <p:cNvPr id="3" name="Footer Placeholder 2"/>
          <p:cNvSpPr>
            <a:spLocks noGrp="1"/>
          </p:cNvSpPr>
          <p:nvPr>
            <p:ph type="ftr" sz="quarter" idx="11"/>
          </p:nvPr>
        </p:nvSpPr>
        <p:spPr/>
        <p:txBody>
          <a:bodyPr/>
          <a:lstStyle/>
          <a:p>
            <a:endParaRPr lang="en-K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611732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6A4F2A-A0F6-45D4-A86F-37986EBA8CB5}"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3729809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6A4F2A-A0F6-45D4-A86F-37986EBA8CB5}"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4103326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6A4F2A-A0F6-45D4-A86F-37986EBA8CB5}"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127665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6A4F2A-A0F6-45D4-A86F-37986EBA8CB5}"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BED4FE-2531-4B6C-91EA-234E394356B3}" type="slidenum">
              <a:rPr lang="en-KE" smtClean="0"/>
              <a:t>‹#›</a:t>
            </a:fld>
            <a:endParaRPr lang="en-K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89141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96A4F2A-A0F6-45D4-A86F-37986EBA8CB5}"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3476740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96A4F2A-A0F6-45D4-A86F-37986EBA8CB5}"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ED4FE-2531-4B6C-91EA-234E394356B3}" type="slidenum">
              <a:rPr lang="en-KE" smtClean="0"/>
              <a:t>‹#›</a:t>
            </a:fld>
            <a:endParaRPr lang="en-K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3822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96A4F2A-A0F6-45D4-A86F-37986EBA8CB5}" type="datetimeFigureOut">
              <a:rPr lang="en-KE" smtClean="0"/>
              <a:t>28/02/2020</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1170656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6A4F2A-A0F6-45D4-A86F-37986EBA8CB5}"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1257110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6A4F2A-A0F6-45D4-A86F-37986EBA8CB5}" type="datetimeFigureOut">
              <a:rPr lang="en-KE" smtClean="0"/>
              <a:t>28/02/2020</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BED4FE-2531-4B6C-91EA-234E394356B3}" type="slidenum">
              <a:rPr lang="en-KE" smtClean="0"/>
              <a:t>‹#›</a:t>
            </a:fld>
            <a:endParaRPr lang="en-KE"/>
          </a:p>
        </p:txBody>
      </p:sp>
    </p:spTree>
    <p:extLst>
      <p:ext uri="{BB962C8B-B14F-4D97-AF65-F5344CB8AC3E}">
        <p14:creationId xmlns:p14="http://schemas.microsoft.com/office/powerpoint/2010/main" val="2856925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96A4F2A-A0F6-45D4-A86F-37986EBA8CB5}" type="datetimeFigureOut">
              <a:rPr lang="en-KE" smtClean="0"/>
              <a:t>28/02/2020</a:t>
            </a:fld>
            <a:endParaRPr lang="en-K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EBED4FE-2531-4B6C-91EA-234E394356B3}" type="slidenum">
              <a:rPr lang="en-KE" smtClean="0"/>
              <a:t>‹#›</a:t>
            </a:fld>
            <a:endParaRPr lang="en-KE"/>
          </a:p>
        </p:txBody>
      </p:sp>
    </p:spTree>
    <p:extLst>
      <p:ext uri="{BB962C8B-B14F-4D97-AF65-F5344CB8AC3E}">
        <p14:creationId xmlns:p14="http://schemas.microsoft.com/office/powerpoint/2010/main" val="123401798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1DBFA8-250E-4063-A834-CB466E76DC88}"/>
              </a:ext>
            </a:extLst>
          </p:cNvPr>
          <p:cNvSpPr>
            <a:spLocks noGrp="1"/>
          </p:cNvSpPr>
          <p:nvPr>
            <p:ph type="ctrTitle"/>
          </p:nvPr>
        </p:nvSpPr>
        <p:spPr>
          <a:xfrm>
            <a:off x="2364926" y="872921"/>
            <a:ext cx="5381596" cy="2262781"/>
          </a:xfrm>
        </p:spPr>
        <p:txBody>
          <a:bodyPr>
            <a:normAutofit fontScale="90000"/>
          </a:bodyPr>
          <a:lstStyle/>
          <a:p>
            <a:pPr algn="ctr"/>
            <a:r>
              <a:rPr lang="en-US" b="1" dirty="0">
                <a:solidFill>
                  <a:schemeClr val="tx1"/>
                </a:solidFill>
                <a:latin typeface="Times New Roman" panose="02020603050405020304" pitchFamily="18" charset="0"/>
                <a:cs typeface="Times New Roman" panose="02020603050405020304" pitchFamily="18" charset="0"/>
              </a:rPr>
              <a:t>Corporate Social Responsibility (CSR)</a:t>
            </a:r>
            <a:endParaRPr lang="en-KE" b="1" dirty="0">
              <a:solidFill>
                <a:schemeClr val="tx1"/>
              </a:solidFill>
              <a:latin typeface="Times New Roman" panose="02020603050405020304" pitchFamily="18" charset="0"/>
              <a:cs typeface="Times New Roman" panose="02020603050405020304" pitchFamily="18" charset="0"/>
            </a:endParaRPr>
          </a:p>
        </p:txBody>
      </p:sp>
      <p:sp>
        <p:nvSpPr>
          <p:cNvPr id="7" name="Subtitle 6">
            <a:extLst>
              <a:ext uri="{FF2B5EF4-FFF2-40B4-BE49-F238E27FC236}">
                <a16:creationId xmlns:a16="http://schemas.microsoft.com/office/drawing/2014/main" id="{86123621-CFF5-41CB-A82B-5C2A26AB2FF2}"/>
              </a:ext>
            </a:extLst>
          </p:cNvPr>
          <p:cNvSpPr>
            <a:spLocks noGrp="1"/>
          </p:cNvSpPr>
          <p:nvPr>
            <p:ph type="subTitle" idx="1"/>
          </p:nvPr>
        </p:nvSpPr>
        <p:spPr>
          <a:xfrm>
            <a:off x="2364925" y="3845727"/>
            <a:ext cx="5381597" cy="1126283"/>
          </a:xfrm>
        </p:spPr>
        <p:txBody>
          <a:bodyPr/>
          <a:lstStyle/>
          <a:p>
            <a:pPr algn="ctr"/>
            <a:r>
              <a:rPr lang="en-US" sz="2400" b="1" dirty="0">
                <a:latin typeface="Times New Roman" panose="02020603050405020304" pitchFamily="18" charset="0"/>
                <a:cs typeface="Times New Roman" panose="02020603050405020304" pitchFamily="18" charset="0"/>
              </a:rPr>
              <a:t>Student’s Name:</a:t>
            </a:r>
          </a:p>
          <a:p>
            <a:pPr algn="ctr"/>
            <a:r>
              <a:rPr lang="en-US" sz="2400" b="1" dirty="0">
                <a:latin typeface="Times New Roman" panose="02020603050405020304" pitchFamily="18" charset="0"/>
                <a:cs typeface="Times New Roman" panose="02020603050405020304" pitchFamily="18" charset="0"/>
              </a:rPr>
              <a:t>Institutional Affiliation</a:t>
            </a:r>
            <a:r>
              <a:rPr lang="en-US" b="1" dirty="0"/>
              <a:t>:</a:t>
            </a:r>
            <a:endParaRPr lang="en-KE" b="1" dirty="0"/>
          </a:p>
        </p:txBody>
      </p:sp>
      <p:pic>
        <p:nvPicPr>
          <p:cNvPr id="8" name="Picture 7">
            <a:extLst>
              <a:ext uri="{FF2B5EF4-FFF2-40B4-BE49-F238E27FC236}">
                <a16:creationId xmlns:a16="http://schemas.microsoft.com/office/drawing/2014/main" id="{9C87D1DE-90BB-4BB1-8271-FEC6E8F337D5}"/>
              </a:ext>
            </a:extLst>
          </p:cNvPr>
          <p:cNvPicPr>
            <a:picLocks noChangeAspect="1"/>
          </p:cNvPicPr>
          <p:nvPr/>
        </p:nvPicPr>
        <p:blipFill>
          <a:blip r:embed="rId2"/>
          <a:stretch>
            <a:fillRect/>
          </a:stretch>
        </p:blipFill>
        <p:spPr>
          <a:xfrm>
            <a:off x="7384211" y="1771131"/>
            <a:ext cx="4451230" cy="3902335"/>
          </a:xfrm>
          <a:prstGeom prst="rect">
            <a:avLst/>
          </a:prstGeom>
        </p:spPr>
      </p:pic>
    </p:spTree>
    <p:extLst>
      <p:ext uri="{BB962C8B-B14F-4D97-AF65-F5344CB8AC3E}">
        <p14:creationId xmlns:p14="http://schemas.microsoft.com/office/powerpoint/2010/main" val="2643829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43595-DAEA-4AA0-BD75-E829231ACF7A}"/>
              </a:ext>
            </a:extLst>
          </p:cNvPr>
          <p:cNvSpPr>
            <a:spLocks noGrp="1"/>
          </p:cNvSpPr>
          <p:nvPr>
            <p:ph type="title"/>
          </p:nvPr>
        </p:nvSpPr>
        <p:spPr>
          <a:xfrm>
            <a:off x="2592925" y="624110"/>
            <a:ext cx="8911687" cy="738864"/>
          </a:xfrm>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Introduction</a:t>
            </a:r>
            <a:endParaRPr lang="en-KE" sz="4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929BAF-5B76-4852-949C-EB97F591F187}"/>
              </a:ext>
            </a:extLst>
          </p:cNvPr>
          <p:cNvSpPr>
            <a:spLocks noGrp="1"/>
          </p:cNvSpPr>
          <p:nvPr>
            <p:ph idx="1"/>
          </p:nvPr>
        </p:nvSpPr>
        <p:spPr>
          <a:xfrm>
            <a:off x="1483743" y="1621766"/>
            <a:ext cx="5727939" cy="4612124"/>
          </a:xfrm>
        </p:spPr>
        <p:txBody>
          <a:bodyPr>
            <a:normAutofit/>
          </a:bodyPr>
          <a:lstStyle/>
          <a:p>
            <a:r>
              <a:rPr lang="en-US" sz="2400" dirty="0">
                <a:latin typeface="Times New Roman" panose="02020603050405020304" pitchFamily="18" charset="0"/>
                <a:cs typeface="Times New Roman" panose="02020603050405020304" pitchFamily="18" charset="0"/>
              </a:rPr>
              <a:t>This refers to set of actions executed by an organization  to evaluate their operational impact.</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This ensures positive foot prints on the community issues.</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BFF5B78-2993-450C-BC37-8A9098C4F996}"/>
              </a:ext>
            </a:extLst>
          </p:cNvPr>
          <p:cNvPicPr>
            <a:picLocks noChangeAspect="1"/>
          </p:cNvPicPr>
          <p:nvPr/>
        </p:nvPicPr>
        <p:blipFill>
          <a:blip r:embed="rId3"/>
          <a:stretch>
            <a:fillRect/>
          </a:stretch>
        </p:blipFill>
        <p:spPr>
          <a:xfrm>
            <a:off x="7470476" y="1621766"/>
            <a:ext cx="4347714" cy="3933645"/>
          </a:xfrm>
          <a:prstGeom prst="rect">
            <a:avLst/>
          </a:prstGeom>
        </p:spPr>
      </p:pic>
    </p:spTree>
    <p:extLst>
      <p:ext uri="{BB962C8B-B14F-4D97-AF65-F5344CB8AC3E}">
        <p14:creationId xmlns:p14="http://schemas.microsoft.com/office/powerpoint/2010/main" val="1838673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87CB1-3187-4004-B036-D824CEC375E0}"/>
              </a:ext>
            </a:extLst>
          </p:cNvPr>
          <p:cNvSpPr>
            <a:spLocks noGrp="1"/>
          </p:cNvSpPr>
          <p:nvPr>
            <p:ph type="title"/>
          </p:nvPr>
        </p:nvSpPr>
        <p:spPr>
          <a:xfrm>
            <a:off x="2592925" y="624110"/>
            <a:ext cx="8911687" cy="128089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History of CSR</a:t>
            </a:r>
            <a:br>
              <a:rPr lang="en-KE" sz="4000" b="1" dirty="0">
                <a:latin typeface="Times New Roman" panose="02020603050405020304" pitchFamily="18" charset="0"/>
                <a:cs typeface="Times New Roman" panose="02020603050405020304" pitchFamily="18" charset="0"/>
              </a:rPr>
            </a:br>
            <a:endParaRPr lang="en-KE"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4B660B1-5726-4239-AA1A-F8A4861102B7}"/>
              </a:ext>
            </a:extLst>
          </p:cNvPr>
          <p:cNvSpPr>
            <a:spLocks noGrp="1"/>
          </p:cNvSpPr>
          <p:nvPr>
            <p:ph idx="1"/>
          </p:nvPr>
        </p:nvSpPr>
        <p:spPr>
          <a:xfrm>
            <a:off x="1262331" y="1449238"/>
            <a:ext cx="5811329" cy="4784652"/>
          </a:xfrm>
        </p:spPr>
        <p:txBody>
          <a:bodyPr>
            <a:normAutofit/>
          </a:bodyPr>
          <a:lstStyle/>
          <a:p>
            <a:r>
              <a:rPr lang="en-US" sz="2800" dirty="0">
                <a:latin typeface="Times New Roman" panose="02020603050405020304" pitchFamily="18" charset="0"/>
                <a:cs typeface="Times New Roman" panose="02020603050405020304" pitchFamily="18" charset="0"/>
              </a:rPr>
              <a:t>In mid 1800s, industrial criticism emerged on the working conditions.</a:t>
            </a:r>
          </a:p>
          <a:p>
            <a:endParaRPr lang="en-US" sz="2800" dirty="0">
              <a:latin typeface="Times New Roman" panose="02020603050405020304" pitchFamily="18" charset="0"/>
              <a:cs typeface="Times New Roman" panose="02020603050405020304" pitchFamily="18" charset="0"/>
            </a:endParaRPr>
          </a:p>
          <a:p>
            <a:endParaRPr lang="en-KE"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employment practices led to social problems such as labor unrest</a:t>
            </a:r>
            <a:endParaRPr lang="en-KE" sz="2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1BD8123-D423-41B9-A380-D39EE74859AD}"/>
              </a:ext>
            </a:extLst>
          </p:cNvPr>
          <p:cNvPicPr>
            <a:picLocks noChangeAspect="1"/>
          </p:cNvPicPr>
          <p:nvPr/>
        </p:nvPicPr>
        <p:blipFill>
          <a:blip r:embed="rId3"/>
          <a:stretch>
            <a:fillRect/>
          </a:stretch>
        </p:blipFill>
        <p:spPr>
          <a:xfrm>
            <a:off x="7421592" y="1449239"/>
            <a:ext cx="4638137" cy="4784652"/>
          </a:xfrm>
          <a:prstGeom prst="rect">
            <a:avLst/>
          </a:prstGeom>
        </p:spPr>
      </p:pic>
    </p:spTree>
    <p:extLst>
      <p:ext uri="{BB962C8B-B14F-4D97-AF65-F5344CB8AC3E}">
        <p14:creationId xmlns:p14="http://schemas.microsoft.com/office/powerpoint/2010/main" val="2213129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A5A6A-5343-4B9D-9AF0-8E710994184C}"/>
              </a:ext>
            </a:extLst>
          </p:cNvPr>
          <p:cNvSpPr>
            <a:spLocks noGrp="1"/>
          </p:cNvSpPr>
          <p:nvPr>
            <p:ph type="title"/>
          </p:nvPr>
        </p:nvSpPr>
        <p:spPr>
          <a:xfrm>
            <a:off x="2592925" y="624110"/>
            <a:ext cx="8911687" cy="980403"/>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Economic Responsibilities</a:t>
            </a:r>
            <a:br>
              <a:rPr lang="en-KE" dirty="0"/>
            </a:br>
            <a:endParaRPr lang="en-KE" dirty="0"/>
          </a:p>
        </p:txBody>
      </p:sp>
      <p:sp>
        <p:nvSpPr>
          <p:cNvPr id="3" name="Content Placeholder 2">
            <a:extLst>
              <a:ext uri="{FF2B5EF4-FFF2-40B4-BE49-F238E27FC236}">
                <a16:creationId xmlns:a16="http://schemas.microsoft.com/office/drawing/2014/main" id="{477A914C-9463-4243-986C-A7DB06D8FF92}"/>
              </a:ext>
            </a:extLst>
          </p:cNvPr>
          <p:cNvSpPr>
            <a:spLocks noGrp="1"/>
          </p:cNvSpPr>
          <p:nvPr>
            <p:ph idx="1"/>
          </p:nvPr>
        </p:nvSpPr>
        <p:spPr>
          <a:xfrm>
            <a:off x="1364261" y="1397479"/>
            <a:ext cx="6468524" cy="4675517"/>
          </a:xfrm>
        </p:spPr>
        <p:txBody>
          <a:bodyPr>
            <a:normAutofit/>
          </a:bodyPr>
          <a:lstStyle/>
          <a:p>
            <a:r>
              <a:rPr lang="en-US" sz="2400" dirty="0">
                <a:latin typeface="Times New Roman" panose="02020603050405020304" pitchFamily="18" charset="0"/>
                <a:cs typeface="Times New Roman" panose="02020603050405020304" pitchFamily="18" charset="0"/>
              </a:rPr>
              <a:t>Business should use the available resources to produce goods and services.</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business practices should benefit not only the organization but also the community (</a:t>
            </a:r>
            <a:r>
              <a:rPr lang="en-KE" sz="2400" dirty="0">
                <a:latin typeface="Times New Roman" panose="02020603050405020304" pitchFamily="18" charset="0"/>
                <a:cs typeface="Times New Roman" panose="02020603050405020304" pitchFamily="18" charset="0"/>
              </a:rPr>
              <a:t>He &amp; Lai, 2014)</a:t>
            </a:r>
            <a:r>
              <a:rPr lang="en-US" sz="2400" dirty="0">
                <a:latin typeface="Times New Roman" panose="02020603050405020304" pitchFamily="18" charset="0"/>
                <a:cs typeface="Times New Roman" panose="02020603050405020304" pitchFamily="18" charset="0"/>
              </a:rPr>
              <a:t>. </a:t>
            </a:r>
            <a:endParaRPr lang="en-US" sz="2400" dirty="0">
              <a:solidFill>
                <a:schemeClr val="tx1"/>
              </a:solidFill>
            </a:endParaRPr>
          </a:p>
          <a:p>
            <a:endParaRPr lang="en-K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27EB489-0D76-4AAF-A661-6ACEE9ABC471}"/>
              </a:ext>
            </a:extLst>
          </p:cNvPr>
          <p:cNvPicPr>
            <a:picLocks noChangeAspect="1"/>
          </p:cNvPicPr>
          <p:nvPr/>
        </p:nvPicPr>
        <p:blipFill>
          <a:blip r:embed="rId3"/>
          <a:stretch>
            <a:fillRect/>
          </a:stretch>
        </p:blipFill>
        <p:spPr>
          <a:xfrm>
            <a:off x="7832785" y="1604513"/>
            <a:ext cx="4054415" cy="4468483"/>
          </a:xfrm>
          <a:prstGeom prst="rect">
            <a:avLst/>
          </a:prstGeom>
        </p:spPr>
      </p:pic>
    </p:spTree>
    <p:extLst>
      <p:ext uri="{BB962C8B-B14F-4D97-AF65-F5344CB8AC3E}">
        <p14:creationId xmlns:p14="http://schemas.microsoft.com/office/powerpoint/2010/main" val="2905238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3F17F-E547-4A7F-8365-85DB95020906}"/>
              </a:ext>
            </a:extLst>
          </p:cNvPr>
          <p:cNvSpPr>
            <a:spLocks noGrp="1"/>
          </p:cNvSpPr>
          <p:nvPr>
            <p:ph type="title"/>
          </p:nvPr>
        </p:nvSpPr>
        <p:spPr>
          <a:xfrm>
            <a:off x="2592925" y="624110"/>
            <a:ext cx="8911687" cy="842381"/>
          </a:xfrm>
        </p:spPr>
        <p:txBody>
          <a:bodyPr>
            <a:noAutofit/>
          </a:bodyPr>
          <a:lstStyle/>
          <a:p>
            <a:pPr algn="ctr"/>
            <a:r>
              <a:rPr lang="en-US" sz="4000" b="1" dirty="0">
                <a:latin typeface="Times New Roman" panose="02020603050405020304" pitchFamily="18" charset="0"/>
                <a:cs typeface="Times New Roman" panose="02020603050405020304" pitchFamily="18" charset="0"/>
              </a:rPr>
              <a:t>Ethical Responsibilities</a:t>
            </a:r>
            <a:br>
              <a:rPr lang="en-KE" sz="4000" b="1" dirty="0">
                <a:latin typeface="Times New Roman" panose="02020603050405020304" pitchFamily="18" charset="0"/>
                <a:cs typeface="Times New Roman" panose="02020603050405020304" pitchFamily="18" charset="0"/>
              </a:rPr>
            </a:br>
            <a:endParaRPr lang="en-KE"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4FCE993-E3F3-4CAB-AB3B-893D0FF7B8E8}"/>
              </a:ext>
            </a:extLst>
          </p:cNvPr>
          <p:cNvSpPr>
            <a:spLocks noGrp="1"/>
          </p:cNvSpPr>
          <p:nvPr>
            <p:ph idx="1"/>
          </p:nvPr>
        </p:nvSpPr>
        <p:spPr>
          <a:xfrm>
            <a:off x="1536760" y="1673525"/>
            <a:ext cx="5347120" cy="4560365"/>
          </a:xfrm>
        </p:spPr>
        <p:txBody>
          <a:bodyPr>
            <a:normAutofit/>
          </a:bodyPr>
          <a:lstStyle/>
          <a:p>
            <a:r>
              <a:rPr lang="en-US" sz="2400" dirty="0">
                <a:latin typeface="Times New Roman" panose="02020603050405020304" pitchFamily="18" charset="0"/>
                <a:cs typeface="Times New Roman" panose="02020603050405020304" pitchFamily="18" charset="0"/>
              </a:rPr>
              <a:t>This changes over given time are on due to societal expectations.</a:t>
            </a:r>
          </a:p>
          <a:p>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Anti-corruption measures should be observed</a:t>
            </a:r>
          </a:p>
          <a:p>
            <a:endParaRPr lang="en-KE" sz="2400" dirty="0">
              <a:latin typeface="Times New Roman" panose="02020603050405020304" pitchFamily="18" charset="0"/>
              <a:cs typeface="Times New Roman" panose="02020603050405020304" pitchFamily="18" charset="0"/>
            </a:endParaRPr>
          </a:p>
          <a:p>
            <a:pPr marL="0" indent="0">
              <a:buNone/>
            </a:pPr>
            <a:endParaRPr lang="en-KE"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B510220-7CFD-4382-AE09-EE8CBC83E522}"/>
              </a:ext>
            </a:extLst>
          </p:cNvPr>
          <p:cNvPicPr>
            <a:picLocks noChangeAspect="1"/>
          </p:cNvPicPr>
          <p:nvPr/>
        </p:nvPicPr>
        <p:blipFill>
          <a:blip r:embed="rId3"/>
          <a:stretch>
            <a:fillRect/>
          </a:stretch>
        </p:blipFill>
        <p:spPr>
          <a:xfrm>
            <a:off x="6883880" y="1897812"/>
            <a:ext cx="4830792" cy="3864634"/>
          </a:xfrm>
          <a:prstGeom prst="rect">
            <a:avLst/>
          </a:prstGeom>
        </p:spPr>
      </p:pic>
    </p:spTree>
    <p:extLst>
      <p:ext uri="{BB962C8B-B14F-4D97-AF65-F5344CB8AC3E}">
        <p14:creationId xmlns:p14="http://schemas.microsoft.com/office/powerpoint/2010/main" val="3620671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3274-48A2-47C7-9CFF-62223B724CE9}"/>
              </a:ext>
            </a:extLst>
          </p:cNvPr>
          <p:cNvSpPr>
            <a:spLocks noGrp="1"/>
          </p:cNvSpPr>
          <p:nvPr>
            <p:ph type="title"/>
          </p:nvPr>
        </p:nvSpPr>
        <p:spPr>
          <a:xfrm>
            <a:off x="2592925" y="624110"/>
            <a:ext cx="8911687" cy="928645"/>
          </a:xfrm>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Conclusion</a:t>
            </a:r>
            <a:br>
              <a:rPr lang="en-KE" dirty="0"/>
            </a:br>
            <a:endParaRPr lang="en-KE" dirty="0"/>
          </a:p>
        </p:txBody>
      </p:sp>
      <p:sp>
        <p:nvSpPr>
          <p:cNvPr id="3" name="Content Placeholder 2">
            <a:extLst>
              <a:ext uri="{FF2B5EF4-FFF2-40B4-BE49-F238E27FC236}">
                <a16:creationId xmlns:a16="http://schemas.microsoft.com/office/drawing/2014/main" id="{1A765431-E42F-4F7E-8C3C-4137A8F05E0F}"/>
              </a:ext>
            </a:extLst>
          </p:cNvPr>
          <p:cNvSpPr>
            <a:spLocks noGrp="1"/>
          </p:cNvSpPr>
          <p:nvPr>
            <p:ph idx="1"/>
          </p:nvPr>
        </p:nvSpPr>
        <p:spPr>
          <a:xfrm>
            <a:off x="2173857" y="1742536"/>
            <a:ext cx="9330755" cy="4168686"/>
          </a:xfrm>
        </p:spPr>
        <p:txBody>
          <a:bodyPr>
            <a:normAutofit/>
          </a:bodyPr>
          <a:lstStyle/>
          <a:p>
            <a:r>
              <a:rPr lang="en-US" sz="2800" dirty="0">
                <a:latin typeface="Times New Roman" panose="02020603050405020304" pitchFamily="18" charset="0"/>
                <a:cs typeface="Times New Roman" panose="02020603050405020304" pitchFamily="18" charset="0"/>
              </a:rPr>
              <a:t>It is important to define and implement CSR as it creates a good relation between the society and varying organization.</a:t>
            </a:r>
          </a:p>
          <a:p>
            <a:endParaRPr lang="en-US" sz="2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This not only enhances the image of the company but also, positive impacts in the community.</a:t>
            </a:r>
          </a:p>
          <a:p>
            <a:pPr marL="0" indent="0">
              <a:buNone/>
            </a:pPr>
            <a:endParaRPr lang="en-KE" sz="2800" dirty="0">
              <a:latin typeface="Times New Roman" panose="02020603050405020304" pitchFamily="18" charset="0"/>
              <a:cs typeface="Times New Roman" panose="02020603050405020304" pitchFamily="18" charset="0"/>
            </a:endParaRPr>
          </a:p>
          <a:p>
            <a:endParaRPr lang="en-K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420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E64E5-50B1-4124-8085-E186E457CCA7}"/>
              </a:ext>
            </a:extLst>
          </p:cNvPr>
          <p:cNvSpPr>
            <a:spLocks noGrp="1"/>
          </p:cNvSpPr>
          <p:nvPr>
            <p:ph type="title"/>
          </p:nvPr>
        </p:nvSpPr>
        <p:spPr>
          <a:xfrm>
            <a:off x="2592925" y="624110"/>
            <a:ext cx="8911687" cy="876886"/>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References</a:t>
            </a:r>
            <a:br>
              <a:rPr lang="en-KE" dirty="0"/>
            </a:br>
            <a:endParaRPr lang="en-KE" dirty="0"/>
          </a:p>
        </p:txBody>
      </p:sp>
      <p:sp>
        <p:nvSpPr>
          <p:cNvPr id="3" name="Content Placeholder 2">
            <a:extLst>
              <a:ext uri="{FF2B5EF4-FFF2-40B4-BE49-F238E27FC236}">
                <a16:creationId xmlns:a16="http://schemas.microsoft.com/office/drawing/2014/main" id="{FF759877-4232-48D0-A433-0D519732E69A}"/>
              </a:ext>
            </a:extLst>
          </p:cNvPr>
          <p:cNvSpPr>
            <a:spLocks noGrp="1"/>
          </p:cNvSpPr>
          <p:nvPr>
            <p:ph idx="1"/>
          </p:nvPr>
        </p:nvSpPr>
        <p:spPr>
          <a:xfrm>
            <a:off x="1843088" y="1271588"/>
            <a:ext cx="9661524" cy="4962302"/>
          </a:xfrm>
        </p:spPr>
        <p:txBody>
          <a:bodyPr>
            <a:normAutofit/>
          </a:bodyPr>
          <a:lstStyle/>
          <a:p>
            <a:r>
              <a:rPr lang="en-KE" sz="2400" dirty="0">
                <a:latin typeface="Times New Roman" panose="02020603050405020304" pitchFamily="18" charset="0"/>
                <a:cs typeface="Times New Roman" panose="02020603050405020304" pitchFamily="18" charset="0"/>
              </a:rPr>
              <a:t>He, Y., &amp; Lai, K. K. (2014). The effect of corporate social responsibility on brand loyalty: the</a:t>
            </a:r>
            <a:r>
              <a:rPr lang="en-US" sz="2400" dirty="0">
                <a:latin typeface="Times New Roman" panose="02020603050405020304" pitchFamily="18" charset="0"/>
                <a:cs typeface="Times New Roman" panose="02020603050405020304" pitchFamily="18" charset="0"/>
              </a:rPr>
              <a:t> </a:t>
            </a:r>
            <a:r>
              <a:rPr lang="en-KE" sz="2400" dirty="0">
                <a:latin typeface="Times New Roman" panose="02020603050405020304" pitchFamily="18" charset="0"/>
                <a:cs typeface="Times New Roman" panose="02020603050405020304" pitchFamily="18" charset="0"/>
              </a:rPr>
              <a:t>mediating role of brand image. Total Quality Management &amp; Business Excellence, 25(3-</a:t>
            </a:r>
            <a:r>
              <a:rPr lang="en-US" sz="2400" dirty="0">
                <a:latin typeface="Times New Roman" panose="02020603050405020304" pitchFamily="18" charset="0"/>
                <a:cs typeface="Times New Roman" panose="02020603050405020304" pitchFamily="18" charset="0"/>
              </a:rPr>
              <a:t> </a:t>
            </a:r>
            <a:r>
              <a:rPr lang="en-KE" sz="2400" dirty="0">
                <a:latin typeface="Times New Roman" panose="02020603050405020304" pitchFamily="18" charset="0"/>
                <a:cs typeface="Times New Roman" panose="02020603050405020304" pitchFamily="18" charset="0"/>
              </a:rPr>
              <a:t>4), 249-263.</a:t>
            </a:r>
            <a:endParaRPr lang="en-US"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Tai, F. M., &amp; Chuang, S. H. (2014). Corporate social responsibility. </a:t>
            </a:r>
            <a:r>
              <a:rPr lang="en-KE" sz="2400" i="1" dirty="0" err="1">
                <a:latin typeface="Times New Roman" panose="02020603050405020304" pitchFamily="18" charset="0"/>
                <a:cs typeface="Times New Roman" panose="02020603050405020304" pitchFamily="18" charset="0"/>
              </a:rPr>
              <a:t>Ibusiness</a:t>
            </a:r>
            <a:r>
              <a:rPr lang="en-KE" sz="2400" dirty="0">
                <a:latin typeface="Times New Roman" panose="02020603050405020304" pitchFamily="18" charset="0"/>
                <a:cs typeface="Times New Roman" panose="02020603050405020304" pitchFamily="18" charset="0"/>
              </a:rPr>
              <a:t>, </a:t>
            </a:r>
            <a:r>
              <a:rPr lang="en-KE" sz="2400" i="1" dirty="0">
                <a:latin typeface="Times New Roman" panose="02020603050405020304" pitchFamily="18" charset="0"/>
                <a:cs typeface="Times New Roman" panose="02020603050405020304" pitchFamily="18" charset="0"/>
              </a:rPr>
              <a:t>6</a:t>
            </a:r>
            <a:r>
              <a:rPr lang="en-KE" sz="2400" dirty="0">
                <a:latin typeface="Times New Roman" panose="02020603050405020304" pitchFamily="18" charset="0"/>
                <a:cs typeface="Times New Roman" panose="02020603050405020304" pitchFamily="18" charset="0"/>
              </a:rPr>
              <a:t>(03), 117.</a:t>
            </a:r>
            <a:endParaRPr lang="en-US"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Thomas Publishing Company. (2019). A Brief History of Corporate Social Responsibility (CSR). Retrieved 27 February 2020, from https://www.thomasnet.com/insights/history-of-corporate-social-responsibility/</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1784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quot;any questions&quot;">
            <a:extLst>
              <a:ext uri="{FF2B5EF4-FFF2-40B4-BE49-F238E27FC236}">
                <a16:creationId xmlns:a16="http://schemas.microsoft.com/office/drawing/2014/main" id="{F452882D-A081-49D1-8CD0-7CE1CA569A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071563"/>
            <a:ext cx="8929688" cy="4957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4134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59</TotalTime>
  <Words>565</Words>
  <Application>Microsoft Office PowerPoint</Application>
  <PresentationFormat>Widescreen</PresentationFormat>
  <Paragraphs>58</Paragraphs>
  <Slides>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Wisp</vt:lpstr>
      <vt:lpstr>Corporate Social Responsibility (CSR)</vt:lpstr>
      <vt:lpstr>Introduction</vt:lpstr>
      <vt:lpstr>History of CSR </vt:lpstr>
      <vt:lpstr>Economic Responsibilities </vt:lpstr>
      <vt:lpstr>Ethical Responsibilities </vt:lpstr>
      <vt:lpstr>Conclusion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Social Responsibility (CSR)</dc:title>
  <dc:creator>wisdom edwin</dc:creator>
  <cp:lastModifiedBy>wisdom edwin</cp:lastModifiedBy>
  <cp:revision>6</cp:revision>
  <dcterms:created xsi:type="dcterms:W3CDTF">2020-02-27T20:01:40Z</dcterms:created>
  <dcterms:modified xsi:type="dcterms:W3CDTF">2020-02-27T21:42:54Z</dcterms:modified>
</cp:coreProperties>
</file>